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68" r:id="rId5"/>
    <p:sldId id="265" r:id="rId7"/>
    <p:sldId id="264" r:id="rId8"/>
    <p:sldId id="269" r:id="rId9"/>
    <p:sldId id="266" r:id="rId10"/>
    <p:sldId id="263" r:id="rId11"/>
    <p:sldId id="267" r:id="rId12"/>
    <p:sldId id="260" r:id="rId13"/>
    <p:sldId id="270" r:id="rId14"/>
    <p:sldId id="287" r:id="rId15"/>
    <p:sldId id="272" r:id="rId16"/>
    <p:sldId id="273" r:id="rId17"/>
    <p:sldId id="274" r:id="rId18"/>
    <p:sldId id="261" r:id="rId19"/>
    <p:sldId id="262" r:id="rId20"/>
    <p:sldId id="286" r:id="rId21"/>
    <p:sldId id="283" r:id="rId22"/>
    <p:sldId id="284" r:id="rId23"/>
    <p:sldId id="288" r:id="rId24"/>
    <p:sldId id="289" r:id="rId25"/>
    <p:sldId id="290" r:id="rId26"/>
    <p:sldId id="291" r:id="rId27"/>
    <p:sldId id="292" r:id="rId28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10" d="100"/>
          <a:sy n="110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6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6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5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1048585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2097155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21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2097156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2097157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2097158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1048589" name="矩形 19"/>
          <p:cNvSpPr/>
          <p:nvPr userDrawn="1"/>
        </p:nvSpPr>
        <p:spPr>
          <a:xfrm>
            <a:off x="10506075" y="204470"/>
            <a:ext cx="1685925" cy="37084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0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1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0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6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4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3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44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2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5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0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2097152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2097153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2097154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1048581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3" name="矩形 7"/>
          <p:cNvSpPr/>
          <p:nvPr userDrawn="1"/>
        </p:nvSpPr>
        <p:spPr>
          <a:xfrm>
            <a:off x="10506075" y="204470"/>
            <a:ext cx="1685925" cy="37084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2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097160" name="Picture 8" descr="æ¥çæºå¾å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</p:spPr>
      </p:pic>
      <p:pic>
        <p:nvPicPr>
          <p:cNvPr id="2097161" name="Picture 12" descr="æ¥çæºå¾å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</p:spPr>
      </p:pic>
      <p:pic>
        <p:nvPicPr>
          <p:cNvPr id="2097162" name="Picture 14" descr="æ¥çæºå¾å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</p:spPr>
      </p:pic>
      <p:sp>
        <p:nvSpPr>
          <p:cNvPr id="1048593" name="文本框 15"/>
          <p:cNvSpPr txBox="1"/>
          <p:nvPr/>
        </p:nvSpPr>
        <p:spPr>
          <a:xfrm>
            <a:off x="909320" y="1422400"/>
            <a:ext cx="1009523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Neural Templates for Recommender Dialogue System</a:t>
            </a:r>
            <a:endParaRPr lang="en-US" altLang="zh-CN" sz="2800" b="1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4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zh-CN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张城阳 赵凯</a:t>
            </a:r>
            <a:endParaRPr lang="zh-CN" altLang="en-US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63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1" name="图片 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880" y="2515235"/>
            <a:ext cx="8938895" cy="1827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Model</a:t>
            </a:r>
            <a:endParaRPr lang="en-US" altLang="zh-CN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9320" y="2087880"/>
            <a:ext cx="7227570" cy="3832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3274695"/>
            <a:ext cx="4542155" cy="8559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>
          <a:xfrm>
            <a:off x="838200" y="819423"/>
            <a:ext cx="10515600" cy="482946"/>
          </a:xfrm>
        </p:spPr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Model</a:t>
            </a:r>
            <a:endParaRPr lang="en-US" altLang="zh-CN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345" y="1803400"/>
            <a:ext cx="5162550" cy="58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45" y="4223385"/>
            <a:ext cx="5384165" cy="4832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" y="1489075"/>
            <a:ext cx="5793105" cy="51574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5715" y="4938395"/>
            <a:ext cx="56826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latin typeface="Times New Roman Bold" panose="02020603050405020304" charset="0"/>
                <a:ea typeface="微软雅黑" charset="0"/>
                <a:cs typeface="Times New Roman Bold" panose="02020603050405020304" charset="0"/>
              </a:rPr>
              <a:t>The recommender module learns a user representation </a:t>
            </a:r>
            <a:r>
              <a:rPr lang="en-US" altLang="zh-CN" b="1">
                <a:latin typeface="Times New Roman Bold" panose="02020603050405020304" charset="0"/>
                <a:ea typeface="微软雅黑" charset="0"/>
                <a:cs typeface="Times New Roman Bold" panose="02020603050405020304" charset="0"/>
              </a:rPr>
              <a:t>Pu</a:t>
            </a:r>
            <a:r>
              <a:rPr lang="zh-CN" altLang="en-US" b="1">
                <a:latin typeface="Times New Roman Bold" panose="02020603050405020304" charset="0"/>
                <a:ea typeface="微软雅黑" charset="0"/>
                <a:cs typeface="Times New Roman Bold" panose="02020603050405020304" charset="0"/>
              </a:rPr>
              <a:t> through incorporating two special knowledge graphs</a:t>
            </a:r>
            <a:r>
              <a:rPr lang="en-US" altLang="zh-CN" b="1">
                <a:latin typeface="Times New Roman Bold" panose="02020603050405020304" charset="0"/>
                <a:ea typeface="微软雅黑" charset="0"/>
                <a:cs typeface="Times New Roman Bold" panose="02020603050405020304" charset="0"/>
              </a:rPr>
              <a:t>,</a:t>
            </a:r>
            <a:endParaRPr lang="en-US" altLang="zh-CN" b="1">
              <a:latin typeface="Times New Roman Bold" panose="02020603050405020304" charset="0"/>
              <a:ea typeface="微软雅黑" charset="0"/>
              <a:cs typeface="Times New Roman Bold" panose="02020603050405020304" charset="0"/>
            </a:endParaRPr>
          </a:p>
          <a:p>
            <a:r>
              <a:rPr lang="en-US" altLang="zh-CN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and h</a:t>
            </a:r>
            <a:r>
              <a:rPr lang="zh-CN" altLang="en-US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m is the learned embedding for item m</a:t>
            </a:r>
            <a:r>
              <a:rPr lang="en-US" altLang="zh-CN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.</a:t>
            </a:r>
            <a:endParaRPr lang="en-US" altLang="zh-CN" b="1">
              <a:latin typeface="Times New Roman Bold" panose="02020603050405020304" charset="0"/>
              <a:ea typeface="微软雅黑" charset="0"/>
              <a:cs typeface="Times New Roman Bold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Model</a:t>
            </a:r>
            <a:endParaRPr lang="en-US" altLang="zh-CN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735" y="1511935"/>
            <a:ext cx="5793105" cy="51574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55" y="5293360"/>
            <a:ext cx="4814570" cy="576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60" y="1616075"/>
            <a:ext cx="4888865" cy="1719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660" y="3510280"/>
            <a:ext cx="4888865" cy="11614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Model</a:t>
            </a:r>
            <a:endParaRPr lang="en-US" altLang="zh-CN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1506855"/>
            <a:ext cx="696087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440" y="3237230"/>
            <a:ext cx="4629785" cy="1031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0" y="4750435"/>
            <a:ext cx="4282440" cy="8401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440" y="2095500"/>
            <a:ext cx="5706745" cy="1002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1324610"/>
            <a:ext cx="3105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 Regular" panose="02020603050405020304" charset="0"/>
                <a:cs typeface="Times New Roman Regular" panose="02020603050405020304" charset="0"/>
              </a:rPr>
              <a:t>PPL </a:t>
            </a:r>
            <a:r>
              <a:rPr lang="en-US" altLang="zh-CN" sz="3200" b="1">
                <a:latin typeface="Times New Roman Regular" panose="02020603050405020304" charset="0"/>
                <a:cs typeface="Times New Roman Regular" panose="02020603050405020304" charset="0"/>
              </a:rPr>
              <a:t>(</a:t>
            </a:r>
            <a:r>
              <a:rPr lang="zh-CN" altLang="en-US" sz="32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perplexity</a:t>
            </a:r>
            <a:r>
              <a:rPr lang="en-US" altLang="zh-CN" sz="3200" b="1">
                <a:latin typeface="Times New Roman Regular" panose="02020603050405020304" charset="0"/>
                <a:cs typeface="Times New Roman Regular" panose="02020603050405020304" charset="0"/>
              </a:rPr>
              <a:t>)</a:t>
            </a:r>
            <a:endParaRPr lang="en-US" altLang="zh-CN" sz="3200" b="1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1920240"/>
            <a:ext cx="9217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AutoNum type="arabicPeriod"/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用于估算一句话出现的概率，即句子出现的概率越大，困惑度越小，语言模型越好。</a:t>
            </a: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>
              <a:buAutoNum type="arabicPeriod"/>
            </a:pP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>
              <a:buAutoNum type="arabicPeriod"/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计算每一个单词得到的概率倒数的几何平均，即平均分支系数，所以</a:t>
            </a:r>
            <a:r>
              <a:rPr lang="en-US" altLang="zh-CN">
                <a:latin typeface="微软雅黑" charset="0"/>
                <a:ea typeface="微软雅黑" charset="0"/>
                <a:cs typeface="微软雅黑" charset="0"/>
              </a:rPr>
              <a:t>PPL</a:t>
            </a: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也可以理解为模型预测下一个单词时的平均可选择的单词数量。</a:t>
            </a: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816350"/>
            <a:ext cx="4276725" cy="24390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31180" y="4620895"/>
            <a:ext cx="6194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charset="0"/>
                <a:ea typeface="微软雅黑" charset="0"/>
                <a:cs typeface="微软雅黑" charset="0"/>
              </a:rPr>
              <a:t>概率倒数：句子越好，概率越大，困惑度越小。</a:t>
            </a:r>
            <a:endParaRPr lang="zh-CN" altLang="en-US" sz="1600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160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en-US" altLang="zh-CN" sz="1600">
                <a:latin typeface="微软雅黑" charset="0"/>
                <a:ea typeface="微软雅黑" charset="0"/>
                <a:cs typeface="微软雅黑" charset="0"/>
              </a:rPr>
              <a:t>n</a:t>
            </a:r>
            <a:r>
              <a:rPr lang="zh-CN" altLang="en-US" sz="1600">
                <a:latin typeface="微软雅黑" charset="0"/>
                <a:ea typeface="微软雅黑" charset="0"/>
                <a:cs typeface="微软雅黑" charset="0"/>
              </a:rPr>
              <a:t>次根号</a:t>
            </a:r>
            <a:r>
              <a:rPr lang="en-US" altLang="zh-CN" sz="1600">
                <a:latin typeface="微软雅黑" charset="0"/>
                <a:ea typeface="微软雅黑" charset="0"/>
                <a:cs typeface="微软雅黑" charset="0"/>
              </a:rPr>
              <a:t>(</a:t>
            </a:r>
            <a:r>
              <a:rPr lang="zh-CN" altLang="en-US" sz="1600">
                <a:latin typeface="微软雅黑" charset="0"/>
                <a:ea typeface="微软雅黑" charset="0"/>
                <a:cs typeface="微软雅黑" charset="0"/>
              </a:rPr>
              <a:t>几何平均数</a:t>
            </a:r>
            <a:r>
              <a:rPr lang="en-US" altLang="zh-CN" sz="1600">
                <a:latin typeface="微软雅黑" charset="0"/>
                <a:ea typeface="微软雅黑" charset="0"/>
                <a:cs typeface="微软雅黑" charset="0"/>
              </a:rPr>
              <a:t>)</a:t>
            </a:r>
            <a:r>
              <a:rPr lang="zh-CN" altLang="en-US" sz="1600">
                <a:latin typeface="微软雅黑" charset="0"/>
                <a:ea typeface="微软雅黑" charset="0"/>
                <a:cs typeface="微软雅黑" charset="0"/>
              </a:rPr>
              <a:t>：对长短句公平、避免某个概率过小</a:t>
            </a:r>
            <a:endParaRPr lang="zh-CN" altLang="en-US" sz="160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11195"/>
            <a:ext cx="7828280" cy="6972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99105" y="6372860"/>
            <a:ext cx="6193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https://zhuanlan.zhihu.com/p/114432097?ivk_sa=1024320u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1652270"/>
            <a:ext cx="1351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 Bold" panose="02020603050405020304" charset="0"/>
                <a:cs typeface="Times New Roman Bold" panose="02020603050405020304" charset="0"/>
              </a:rPr>
              <a:t>Dist-2</a:t>
            </a:r>
            <a:endParaRPr lang="en-US" altLang="zh-CN" sz="32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06590" y="2697480"/>
            <a:ext cx="3963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句子：</a:t>
            </a:r>
            <a:r>
              <a:rPr lang="en-US" altLang="zh-CN">
                <a:latin typeface="微软雅黑" charset="0"/>
                <a:ea typeface="微软雅黑" charset="0"/>
                <a:cs typeface="微软雅黑" charset="0"/>
              </a:rPr>
              <a:t>w1 w2 w1 w2 w3</a:t>
            </a:r>
            <a:endParaRPr lang="en-US" altLang="zh-CN">
              <a:latin typeface="微软雅黑" charset="0"/>
              <a:ea typeface="微软雅黑" charset="0"/>
              <a:cs typeface="微软雅黑" charset="0"/>
            </a:endParaRPr>
          </a:p>
          <a:p>
            <a:endParaRPr lang="en-US" altLang="zh-CN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en-US" altLang="zh-CN">
                <a:latin typeface="微软雅黑" charset="0"/>
                <a:ea typeface="微软雅黑" charset="0"/>
                <a:cs typeface="微软雅黑" charset="0"/>
              </a:rPr>
              <a:t>dist-2 = 3/4</a:t>
            </a:r>
            <a:endParaRPr lang="en-US" altLang="zh-CN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680" y="2682240"/>
            <a:ext cx="4783455" cy="10426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200" y="4171315"/>
            <a:ext cx="1846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charset="0"/>
                <a:ea typeface="微软雅黑" charset="0"/>
              </a:rPr>
              <a:t>ReR@1</a:t>
            </a:r>
            <a:endParaRPr lang="en-US" altLang="zh-CN" sz="3200">
              <a:latin typeface="微软雅黑" charset="0"/>
              <a:ea typeface="微软雅黑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370" y="4519295"/>
            <a:ext cx="4072890" cy="16884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54225" y="5060315"/>
            <a:ext cx="3174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 Bold" panose="02020603050405020304" charset="0"/>
                <a:cs typeface="Times New Roman Bold" panose="02020603050405020304" charset="0"/>
              </a:rPr>
              <a:t>Recall@ 1 in Response</a:t>
            </a:r>
            <a:endParaRPr lang="en-US" altLang="zh-CN" sz="20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65605"/>
            <a:ext cx="10780395" cy="22948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31360"/>
            <a:ext cx="4954270" cy="2129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35" y="4531360"/>
            <a:ext cx="5440680" cy="1939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Idea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885" y="1334770"/>
            <a:ext cx="6006465" cy="5347335"/>
          </a:xfrm>
          <a:prstGeom prst="rect">
            <a:avLst/>
          </a:prstGeom>
        </p:spPr>
      </p:pic>
      <p:sp>
        <p:nvSpPr>
          <p:cNvPr id="1" name="文本框 0"/>
          <p:cNvSpPr txBox="1"/>
          <p:nvPr/>
        </p:nvSpPr>
        <p:spPr>
          <a:xfrm>
            <a:off x="864235" y="3244850"/>
            <a:ext cx="4075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[ATTRIBUTE]</a:t>
            </a:r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配合</a:t>
            </a:r>
            <a:r>
              <a:rPr lang="en-US" altLang="zh-CN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Insertion Transformer</a:t>
            </a:r>
            <a:endParaRPr lang="en-US" altLang="zh-CN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4235" y="2065020"/>
            <a:ext cx="1511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细粒度</a:t>
            </a:r>
            <a:r>
              <a:rPr lang="en-US" altLang="zh-CN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[ITEM]</a:t>
            </a:r>
            <a:endParaRPr lang="en-US" altLang="zh-CN">
              <a:solidFill>
                <a:srgbClr val="FF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" y="4641215"/>
            <a:ext cx="4866640" cy="14846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4900" y="6313805"/>
            <a:ext cx="3594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https://arxiv.org/abs/1902.03249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4235" y="265493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引入用户历史交互数据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标题 0"/>
          <p:cNvSpPr/>
          <p:nvPr>
            <p:ph type="title"/>
          </p:nvPr>
        </p:nvSpPr>
        <p:spPr>
          <a:xfrm>
            <a:off x="838200" y="3577228"/>
            <a:ext cx="10515600" cy="482946"/>
          </a:xfrm>
        </p:spPr>
        <p:txBody>
          <a:bodyPr/>
          <a:p>
            <a:r>
              <a:rPr lang="en-US" altLang="zh-CN"/>
              <a:t>Expansion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2050" y="749935"/>
            <a:ext cx="732726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latin typeface="微软雅黑" charset="0"/>
                <a:ea typeface="微软雅黑" charset="0"/>
                <a:cs typeface="Times New Roman Regular" panose="02020603050405020304" charset="0"/>
                <a:sym typeface="+mn-ea"/>
              </a:rPr>
              <a:t>单轮场景</a:t>
            </a:r>
            <a:r>
              <a:rPr lang="zh-CN" altLang="en-US" sz="2000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 </a:t>
            </a:r>
            <a:r>
              <a:rPr lang="zh-CN" altLang="en-US" sz="2000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Conversational Recommender System 【SIGIR 2018 】</a:t>
            </a:r>
            <a:endParaRPr lang="zh-CN" altLang="en-US" sz="2000" b="1">
              <a:latin typeface="Times New Roman Regular" panose="02020603050405020304" charset="0"/>
              <a:ea typeface="宋体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315" y="1148715"/>
            <a:ext cx="4039235" cy="362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" y="2283460"/>
            <a:ext cx="4451985" cy="686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1650365"/>
            <a:ext cx="4368800" cy="546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" y="3056890"/>
            <a:ext cx="4415155" cy="519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" y="4921250"/>
            <a:ext cx="5035550" cy="15201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45970" y="1628140"/>
            <a:ext cx="30905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利用</a:t>
            </a:r>
            <a:r>
              <a:rPr lang="en-US" altLang="zh-CN" sz="1400">
                <a:solidFill>
                  <a:srgbClr val="FF0000"/>
                </a:solidFill>
              </a:rPr>
              <a:t>n-gram</a:t>
            </a:r>
            <a:r>
              <a:rPr lang="zh-CN" altLang="en-US" sz="1400">
                <a:solidFill>
                  <a:srgbClr val="FF0000"/>
                </a:solidFill>
              </a:rPr>
              <a:t>将用户话语转为向量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45970" y="2150110"/>
            <a:ext cx="3235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将话语</a:t>
            </a:r>
            <a:r>
              <a:rPr lang="en-US" altLang="zh-CN" sz="1400">
                <a:solidFill>
                  <a:srgbClr val="FF0000"/>
                </a:solidFill>
              </a:rPr>
              <a:t>1</a:t>
            </a:r>
            <a:r>
              <a:rPr lang="zh-CN" altLang="en-US" sz="1400">
                <a:solidFill>
                  <a:srgbClr val="FF0000"/>
                </a:solidFill>
              </a:rPr>
              <a:t>到话语</a:t>
            </a:r>
            <a:r>
              <a:rPr lang="en-US" altLang="zh-CN" sz="1400">
                <a:solidFill>
                  <a:srgbClr val="FF0000"/>
                </a:solidFill>
              </a:rPr>
              <a:t>t</a:t>
            </a:r>
            <a:r>
              <a:rPr lang="zh-CN" altLang="en-US" sz="1400">
                <a:solidFill>
                  <a:srgbClr val="FF0000"/>
                </a:solidFill>
              </a:rPr>
              <a:t>作为上文进行合并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78660" y="2990215"/>
            <a:ext cx="27825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串联后得到目前的用户置信</a:t>
            </a:r>
            <a:r>
              <a:rPr lang="en-US" altLang="zh-CN" sz="1400">
                <a:solidFill>
                  <a:srgbClr val="FF0000"/>
                </a:solidFill>
              </a:rPr>
              <a:t>(</a:t>
            </a:r>
            <a:r>
              <a:rPr lang="zh-CN" altLang="en-US" sz="1400">
                <a:solidFill>
                  <a:srgbClr val="FF0000"/>
                </a:solidFill>
              </a:rPr>
              <a:t>状态</a:t>
            </a:r>
            <a:r>
              <a:rPr lang="en-US" altLang="zh-CN" sz="1400">
                <a:solidFill>
                  <a:srgbClr val="FF0000"/>
                </a:solidFill>
              </a:rPr>
              <a:t>)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77490" y="2589530"/>
            <a:ext cx="16192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上文</a:t>
            </a:r>
            <a:r>
              <a:rPr lang="en-US" altLang="zh-CN" sz="1400">
                <a:solidFill>
                  <a:srgbClr val="FF0000"/>
                </a:solidFill>
              </a:rPr>
              <a:t>1</a:t>
            </a:r>
            <a:r>
              <a:rPr lang="zh-CN" altLang="en-US" sz="1400">
                <a:solidFill>
                  <a:srgbClr val="FF0000"/>
                </a:solidFill>
              </a:rPr>
              <a:t>到</a:t>
            </a:r>
            <a:r>
              <a:rPr lang="en-US" altLang="zh-CN" sz="1400">
                <a:solidFill>
                  <a:srgbClr val="FF0000"/>
                </a:solidFill>
              </a:rPr>
              <a:t>t</a:t>
            </a:r>
            <a:r>
              <a:rPr lang="zh-CN" altLang="en-US" sz="1400">
                <a:solidFill>
                  <a:srgbClr val="FF0000"/>
                </a:solidFill>
              </a:rPr>
              <a:t>转为概率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20720" y="5360035"/>
            <a:ext cx="20605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用户标识向量的</a:t>
            </a:r>
            <a:r>
              <a:rPr lang="en-US" altLang="zh-CN" sz="1400">
                <a:solidFill>
                  <a:srgbClr val="FF0000"/>
                </a:solidFill>
              </a:rPr>
              <a:t>One-Hot</a:t>
            </a:r>
            <a:endParaRPr lang="en-US" altLang="zh-CN" sz="14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33750" y="5925820"/>
            <a:ext cx="20605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物品标识向量的</a:t>
            </a:r>
            <a:r>
              <a:rPr lang="en-US" altLang="zh-CN" sz="1400">
                <a:solidFill>
                  <a:srgbClr val="FF0000"/>
                </a:solidFill>
              </a:rPr>
              <a:t>One-Hot</a:t>
            </a:r>
            <a:endParaRPr lang="en-US" altLang="zh-CN" sz="1400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040" y="5231130"/>
            <a:ext cx="4732020" cy="13671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670040" y="5069205"/>
            <a:ext cx="4932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二路因子分解机</a:t>
            </a:r>
            <a:r>
              <a:rPr lang="en-US" altLang="zh-CN" sz="1400">
                <a:solidFill>
                  <a:srgbClr val="FF0000"/>
                </a:solidFill>
              </a:rPr>
              <a:t>(2-way FM):</a:t>
            </a:r>
            <a:r>
              <a:rPr lang="zh-CN" altLang="en-US" sz="1400">
                <a:solidFill>
                  <a:srgbClr val="FF0000"/>
                </a:solidFill>
              </a:rPr>
              <a:t>输出用户对推荐物品的预测评分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79980" y="4695825"/>
            <a:ext cx="12503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拼接三者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矩形 17"/>
          <p:cNvSpPr/>
          <p:nvPr/>
        </p:nvSpPr>
        <p:spPr>
          <a:xfrm>
            <a:off x="0" y="970280"/>
            <a:ext cx="12192000" cy="4745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6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080" y="1448435"/>
            <a:ext cx="3520440" cy="268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65" name="图片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097166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</p:spPr>
      </p:pic>
      <p:pic>
        <p:nvPicPr>
          <p:cNvPr id="2097167" name="Picture 12" descr="æ¥çæºå¾å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</p:spPr>
      </p:pic>
      <p:pic>
        <p:nvPicPr>
          <p:cNvPr id="2097168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</p:spPr>
      </p:pic>
      <p:cxnSp>
        <p:nvCxnSpPr>
          <p:cNvPr id="3145728" name="直接连接符 18"/>
          <p:cNvCxnSpPr/>
          <p:nvPr/>
        </p:nvCxnSpPr>
        <p:spPr>
          <a:xfrm>
            <a:off x="0" y="970425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9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048597" name="文本框 2"/>
          <p:cNvSpPr txBox="1"/>
          <p:nvPr/>
        </p:nvSpPr>
        <p:spPr>
          <a:xfrm>
            <a:off x="5610225" y="1448435"/>
            <a:ext cx="48780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 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Model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Idea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2050" y="749935"/>
            <a:ext cx="732726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latin typeface="微软雅黑" charset="0"/>
                <a:ea typeface="微软雅黑" charset="0"/>
                <a:cs typeface="Times New Roman Regular" panose="02020603050405020304" charset="0"/>
                <a:sym typeface="+mn-ea"/>
              </a:rPr>
              <a:t>单轮场景</a:t>
            </a:r>
            <a:r>
              <a:rPr lang="zh-CN" altLang="en-US" sz="2000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 </a:t>
            </a:r>
            <a:r>
              <a:rPr lang="zh-CN" altLang="en-US" sz="2000" b="1">
                <a:latin typeface="Times New Roman Regular" panose="02020603050405020304" charset="0"/>
                <a:ea typeface="宋体" charset="0"/>
                <a:cs typeface="Times New Roman Regular" panose="02020603050405020304" charset="0"/>
                <a:sym typeface="+mn-ea"/>
              </a:rPr>
              <a:t>Conversational Recommender System 【SIGIR 2018 】</a:t>
            </a:r>
            <a:endParaRPr lang="zh-CN" altLang="en-US" sz="2000" b="1">
              <a:latin typeface="Times New Roman Regular" panose="02020603050405020304" charset="0"/>
              <a:ea typeface="宋体" charset="0"/>
              <a:cs typeface="Times New Roman Regular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2880" y="1579245"/>
            <a:ext cx="5351145" cy="4804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" y="3321050"/>
            <a:ext cx="4668520" cy="8343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5" y="5117465"/>
            <a:ext cx="4749800" cy="571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5950" y="1396365"/>
            <a:ext cx="89369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策略模块：</a:t>
            </a:r>
            <a:endParaRPr lang="zh-CN" altLang="en-US" sz="160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1600">
                <a:solidFill>
                  <a:srgbClr val="FF0000"/>
                </a:solidFill>
              </a:rPr>
              <a:t>状态空间为会话上下文描述，即置信度</a:t>
            </a:r>
            <a:r>
              <a:rPr lang="en-US" altLang="zh-CN" sz="1600">
                <a:solidFill>
                  <a:srgbClr val="FF0000"/>
                </a:solidFill>
              </a:rPr>
              <a:t>s</a:t>
            </a:r>
            <a:endParaRPr lang="zh-CN" altLang="en-US" sz="160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1600">
                <a:solidFill>
                  <a:srgbClr val="FF0000"/>
                </a:solidFill>
              </a:rPr>
              <a:t>动作空间为 </a:t>
            </a:r>
            <a:r>
              <a:rPr lang="en-US" altLang="zh-CN" sz="1600">
                <a:solidFill>
                  <a:srgbClr val="FF0000"/>
                </a:solidFill>
              </a:rPr>
              <a:t>l+1</a:t>
            </a:r>
            <a:r>
              <a:rPr lang="zh-CN" altLang="en-US" sz="1600">
                <a:solidFill>
                  <a:srgbClr val="FF0000"/>
                </a:solidFill>
              </a:rPr>
              <a:t>，</a:t>
            </a:r>
            <a:r>
              <a:rPr lang="en-US" altLang="zh-CN" sz="1600">
                <a:solidFill>
                  <a:srgbClr val="FF0000"/>
                </a:solidFill>
              </a:rPr>
              <a:t>l</a:t>
            </a:r>
            <a:r>
              <a:rPr lang="zh-CN" altLang="en-US" sz="1600">
                <a:solidFill>
                  <a:srgbClr val="FF0000"/>
                </a:solidFill>
              </a:rPr>
              <a:t>表示属性种类。</a:t>
            </a:r>
            <a:endParaRPr lang="zh-CN" altLang="en-US" sz="160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1600">
                <a:solidFill>
                  <a:srgbClr val="FF0000"/>
                </a:solidFill>
              </a:rPr>
              <a:t>奖励：假设用户查看推荐列表时，看到第</a:t>
            </a:r>
            <a:r>
              <a:rPr lang="en-US" altLang="zh-CN" sz="1600">
                <a:solidFill>
                  <a:srgbClr val="FF0000"/>
                </a:solidFill>
              </a:rPr>
              <a:t>K</a:t>
            </a:r>
            <a:r>
              <a:rPr lang="zh-CN" altLang="en-US" sz="1600">
                <a:solidFill>
                  <a:srgbClr val="FF0000"/>
                </a:solidFill>
              </a:rPr>
              <a:t>个就停止；目标物品越靠前，奖励越高。</a:t>
            </a:r>
            <a:endParaRPr lang="zh-CN" altLang="en-US" sz="160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zh-CN" altLang="en-US" sz="1600">
                <a:solidFill>
                  <a:srgbClr val="FF0000"/>
                </a:solidFill>
              </a:rPr>
              <a:t>   该论文根据目标物品位置在列表的位置，对奖励建模了三种：线性、</a:t>
            </a:r>
            <a:r>
              <a:rPr lang="en-US" altLang="zh-CN" sz="1600">
                <a:solidFill>
                  <a:srgbClr val="FF0000"/>
                </a:solidFill>
              </a:rPr>
              <a:t>NDCG</a:t>
            </a:r>
            <a:r>
              <a:rPr lang="zh-CN" altLang="en-US" sz="1600">
                <a:solidFill>
                  <a:srgbClr val="FF0000"/>
                </a:solidFill>
              </a:rPr>
              <a:t>、</a:t>
            </a:r>
            <a:r>
              <a:rPr lang="en-US" altLang="zh-CN" sz="1600">
                <a:solidFill>
                  <a:srgbClr val="FF0000"/>
                </a:solidFill>
              </a:rPr>
              <a:t>Cascade</a:t>
            </a:r>
            <a:r>
              <a:rPr lang="zh-CN" altLang="en-US" sz="1600">
                <a:solidFill>
                  <a:srgbClr val="FF0000"/>
                </a:solidFill>
              </a:rPr>
              <a:t>。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02995" y="4780280"/>
            <a:ext cx="35636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强化学习的策略梯度公式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6475" y="5742305"/>
            <a:ext cx="291274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olidFill>
                  <a:srgbClr val="FF0000"/>
                </a:solidFill>
                <a:sym typeface="+mn-ea"/>
              </a:rPr>
              <a:t>G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是从回合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t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到结束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T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的奖励总和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>
          <a:xfrm>
            <a:off x="838200" y="943248"/>
            <a:ext cx="10515600" cy="482946"/>
          </a:xfrm>
        </p:spPr>
        <p:txBody>
          <a:bodyPr/>
          <a:p>
            <a:r>
              <a:rPr kumimoji="1" lang="en-US" altLang="zh-CN" sz="2800">
                <a:sym typeface="+mn-ea"/>
              </a:rPr>
              <a:t>Knowledge Graph based Semantic Fusion</a:t>
            </a:r>
            <a:endParaRPr kumimoji="1" lang="en-US" altLang="zh-CN" sz="2800">
              <a:sym typeface="+mn-ea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0790" y="2794000"/>
            <a:ext cx="5838825" cy="630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3970" y="2026285"/>
            <a:ext cx="7473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latin typeface="Times New Roman Bold" panose="02020603050405020304" charset="0"/>
                <a:cs typeface="Times New Roman Bold" panose="02020603050405020304" charset="0"/>
              </a:rPr>
              <a:t>GCN</a:t>
            </a:r>
            <a:endParaRPr lang="en-US" altLang="zh-CN" sz="20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63970" y="4321175"/>
            <a:ext cx="9309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latin typeface="Times New Roman Bold" panose="02020603050405020304" charset="0"/>
                <a:cs typeface="Times New Roman Bold" panose="02020603050405020304" charset="0"/>
              </a:rPr>
              <a:t>RGCN</a:t>
            </a:r>
            <a:endParaRPr lang="en-US" altLang="zh-CN" sz="20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70" y="4942840"/>
            <a:ext cx="5753100" cy="1016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661160"/>
            <a:ext cx="5902960" cy="51968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>
          <a:xfrm>
            <a:off x="838200" y="943248"/>
            <a:ext cx="10515600" cy="482946"/>
          </a:xfrm>
        </p:spPr>
        <p:txBody>
          <a:bodyPr/>
          <a:p>
            <a:r>
              <a:rPr kumimoji="1" lang="en-US" altLang="zh-CN" sz="2800">
                <a:sym typeface="+mn-ea"/>
              </a:rPr>
              <a:t>Knowledge Graph based Semantic Fusion</a:t>
            </a:r>
            <a:endParaRPr kumimoji="1" lang="en-US" altLang="zh-CN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5915" y="2025650"/>
            <a:ext cx="39490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>
                <a:latin typeface="Times New Roman Bold" panose="02020603050405020304" charset="0"/>
                <a:cs typeface="Times New Roman Bold" panose="02020603050405020304" charset="0"/>
              </a:rPr>
              <a:t>Mutual Information Maximization</a:t>
            </a:r>
            <a:endParaRPr lang="en-US" altLang="zh-CN" sz="20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5915" y="2708910"/>
            <a:ext cx="5448300" cy="596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15" y="3590290"/>
            <a:ext cx="5308600" cy="546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4420870"/>
            <a:ext cx="4622800" cy="698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865" y="5403850"/>
            <a:ext cx="5486400" cy="965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" y="1661160"/>
            <a:ext cx="5902960" cy="51968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>
          <a:xfrm>
            <a:off x="838200" y="943248"/>
            <a:ext cx="10515600" cy="482946"/>
          </a:xfrm>
        </p:spPr>
        <p:txBody>
          <a:bodyPr/>
          <a:p>
            <a:r>
              <a:rPr kumimoji="1" lang="en-US" altLang="zh-CN" sz="2800">
                <a:sym typeface="+mn-ea"/>
              </a:rPr>
              <a:t>Knowledge Graph based Semantic Fusion</a:t>
            </a:r>
            <a:endParaRPr kumimoji="1" lang="en-US" altLang="zh-CN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3150" y="2025650"/>
            <a:ext cx="42322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>
                <a:latin typeface="Times New Roman Bold" panose="02020603050405020304" charset="0"/>
                <a:cs typeface="Times New Roman Bold" panose="02020603050405020304" charset="0"/>
              </a:rPr>
              <a:t>KG-enhanced Recommender Module</a:t>
            </a:r>
            <a:endParaRPr lang="en-US" altLang="zh-CN" sz="20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150" y="2965450"/>
            <a:ext cx="5054600" cy="876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4167505"/>
            <a:ext cx="4889500" cy="482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70" y="5062855"/>
            <a:ext cx="6096000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5" y="1753235"/>
            <a:ext cx="4281805" cy="48317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>
          <a:xfrm>
            <a:off x="838200" y="943248"/>
            <a:ext cx="10515600" cy="482946"/>
          </a:xfrm>
        </p:spPr>
        <p:txBody>
          <a:bodyPr/>
          <a:p>
            <a:r>
              <a:rPr kumimoji="1" lang="en-US" altLang="zh-CN" sz="2800">
                <a:sym typeface="+mn-ea"/>
              </a:rPr>
              <a:t>Knowledge Graph based Semantic Fusion</a:t>
            </a:r>
            <a:endParaRPr kumimoji="1" lang="en-US" altLang="zh-CN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1860" y="1831975"/>
            <a:ext cx="49593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>
                <a:latin typeface="Times New Roman Bold" panose="02020603050405020304" charset="0"/>
                <a:cs typeface="Times New Roman Bold" panose="02020603050405020304" charset="0"/>
              </a:rPr>
              <a:t>KG-enhanced Response Generation Module</a:t>
            </a:r>
            <a:endParaRPr lang="en-US" altLang="zh-CN" sz="20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235" y="1753235"/>
            <a:ext cx="4281805" cy="4831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60" y="2425700"/>
            <a:ext cx="5283200" cy="2006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4627245"/>
            <a:ext cx="5283200" cy="765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5715635"/>
            <a:ext cx="5283200" cy="4419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>
          <a:xfrm>
            <a:off x="838200" y="943248"/>
            <a:ext cx="10515600" cy="482946"/>
          </a:xfrm>
        </p:spPr>
        <p:txBody>
          <a:bodyPr/>
          <a:p>
            <a:r>
              <a:rPr kumimoji="1" lang="en-US" altLang="zh-CN" sz="2800">
                <a:sym typeface="+mn-ea"/>
              </a:rPr>
              <a:t>Knowledge Graph based Semantic Fusion</a:t>
            </a:r>
            <a:endParaRPr kumimoji="1" lang="en-US" altLang="zh-CN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1860" y="1831975"/>
            <a:ext cx="49593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 b="1">
                <a:latin typeface="Times New Roman Bold" panose="02020603050405020304" charset="0"/>
                <a:cs typeface="Times New Roman Bold" panose="02020603050405020304" charset="0"/>
              </a:rPr>
              <a:t>KG-enhanced Response Generation Module</a:t>
            </a:r>
            <a:endParaRPr lang="en-US" altLang="zh-CN" sz="20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235" y="1753235"/>
            <a:ext cx="4281805" cy="4831715"/>
          </a:xfrm>
          <a:prstGeom prst="rect">
            <a:avLst/>
          </a:prstGeom>
        </p:spPr>
      </p:pic>
      <p:pic>
        <p:nvPicPr>
          <p:cNvPr id="1" name="图片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2686050"/>
            <a:ext cx="5723255" cy="471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480" y="3612515"/>
            <a:ext cx="5715000" cy="88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>
          <a:xfrm>
            <a:off x="361950" y="2837180"/>
            <a:ext cx="11467465" cy="765810"/>
          </a:xfrm>
        </p:spPr>
        <p:txBody>
          <a:bodyPr/>
          <a:p>
            <a:r>
              <a:rPr sz="3600"/>
              <a:t>Advantages of </a:t>
            </a:r>
            <a:r>
              <a:rPr kumimoji="1" lang="en-US" altLang="zh-CN" sz="3600">
                <a:sym typeface="+mn-ea"/>
              </a:rPr>
              <a:t>Conversational Recommendation System</a:t>
            </a:r>
            <a:endParaRPr kumimoji="1" lang="en-US" altLang="zh-CN" sz="360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>
                <a:sym typeface="+mn-ea"/>
              </a:rPr>
              <a:t>Conversational Recommendation System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865" y="2134235"/>
            <a:ext cx="4460240" cy="3074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930" y="2250440"/>
            <a:ext cx="4197985" cy="2632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72995" y="6249670"/>
            <a:ext cx="74466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Advances and Challenges in Conversational Recommender Systems: A Survey</a:t>
            </a:r>
            <a:endParaRPr lang="zh-CN" altLang="en-US">
              <a:solidFill>
                <a:schemeClr val="accent1">
                  <a:lumMod val="75000"/>
                </a:schemeClr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9325" y="5499100"/>
            <a:ext cx="52139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DBLP</a:t>
            </a:r>
            <a:r>
              <a:rPr lang="zh-CN" altLang="en-US"/>
              <a:t>上关于“</a:t>
            </a:r>
            <a:r>
              <a:rPr lang="en-US" altLang="zh-CN"/>
              <a:t>Conversation* Recommendation*</a:t>
            </a:r>
            <a:r>
              <a:rPr lang="zh-CN" altLang="en-US"/>
              <a:t>”的统计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>
                <a:sym typeface="+mn-ea"/>
              </a:rPr>
              <a:t>Conversational Recommendation System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IMG_C038729B0E4F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165" y="1701165"/>
            <a:ext cx="3505835" cy="3784600"/>
          </a:xfrm>
          <a:prstGeom prst="rect">
            <a:avLst/>
          </a:prstGeom>
        </p:spPr>
      </p:pic>
      <p:pic>
        <p:nvPicPr>
          <p:cNvPr id="10" name="图片 9" descr="IMG_1D1BFB5E708D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25" y="1527810"/>
            <a:ext cx="3893185" cy="4013835"/>
          </a:xfrm>
          <a:prstGeom prst="rect">
            <a:avLst/>
          </a:prstGeom>
        </p:spPr>
      </p:pic>
      <p:sp>
        <p:nvSpPr>
          <p:cNvPr id="1" name="文本框 0"/>
          <p:cNvSpPr txBox="1"/>
          <p:nvPr/>
        </p:nvSpPr>
        <p:spPr>
          <a:xfrm>
            <a:off x="1898650" y="5816600"/>
            <a:ext cx="2517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Times New Roman Regular" panose="02020603050405020304" charset="0"/>
                <a:cs typeface="Times New Roman Regular" panose="02020603050405020304" charset="0"/>
              </a:rPr>
              <a:t>A</a:t>
            </a:r>
            <a:r>
              <a:rPr lang="zh-CN" altLang="en-US" b="1">
                <a:latin typeface="Times New Roman Regular" panose="02020603050405020304" charset="0"/>
                <a:cs typeface="Times New Roman Regular" panose="02020603050405020304" charset="0"/>
              </a:rPr>
              <a:t>ttribute-</a:t>
            </a:r>
            <a:r>
              <a:rPr lang="en-US" altLang="zh-CN" b="1">
                <a:latin typeface="Times New Roman Regular" panose="02020603050405020304" charset="0"/>
                <a:cs typeface="Times New Roman Regular" panose="02020603050405020304" charset="0"/>
              </a:rPr>
              <a:t>B</a:t>
            </a:r>
            <a:r>
              <a:rPr lang="zh-CN" altLang="en-US" b="1">
                <a:latin typeface="Times New Roman Regular" panose="02020603050405020304" charset="0"/>
                <a:cs typeface="Times New Roman Regular" panose="02020603050405020304" charset="0"/>
              </a:rPr>
              <a:t>ased CRS</a:t>
            </a:r>
            <a:endParaRPr lang="zh-CN" altLang="en-US" b="1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43470" y="5815965"/>
            <a:ext cx="23863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Generated</a:t>
            </a:r>
            <a:r>
              <a:rPr lang="zh-CN" altLang="en-US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-</a:t>
            </a:r>
            <a:r>
              <a:rPr lang="en-US" altLang="zh-CN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B</a:t>
            </a:r>
            <a:r>
              <a:rPr lang="zh-CN" altLang="en-US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ased CRS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>
          <a:xfrm>
            <a:off x="838200" y="943248"/>
            <a:ext cx="10515600" cy="482946"/>
          </a:xfrm>
        </p:spPr>
        <p:txBody>
          <a:bodyPr/>
          <a:p>
            <a:r>
              <a:rPr kumimoji="1" lang="en-US" altLang="zh-CN" sz="2800">
                <a:sym typeface="+mn-ea"/>
              </a:rPr>
              <a:t>Conversational Recommender System</a:t>
            </a:r>
            <a:endParaRPr kumimoji="1" lang="en-US" altLang="zh-CN" sz="2800">
              <a:sym typeface="+mn-ea"/>
            </a:endParaRPr>
          </a:p>
        </p:txBody>
      </p:sp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7955" y="1774190"/>
            <a:ext cx="4492625" cy="49898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3085" y="2018665"/>
            <a:ext cx="2517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Times New Roman Regular" panose="02020603050405020304" charset="0"/>
                <a:cs typeface="Times New Roman Regular" panose="02020603050405020304" charset="0"/>
              </a:rPr>
              <a:t>A</a:t>
            </a:r>
            <a:r>
              <a:rPr lang="zh-CN" altLang="en-US" b="1">
                <a:latin typeface="Times New Roman Regular" panose="02020603050405020304" charset="0"/>
                <a:cs typeface="Times New Roman Regular" panose="02020603050405020304" charset="0"/>
              </a:rPr>
              <a:t>ttribute-</a:t>
            </a:r>
            <a:r>
              <a:rPr lang="en-US" altLang="zh-CN" b="1">
                <a:latin typeface="Times New Roman Regular" panose="02020603050405020304" charset="0"/>
                <a:cs typeface="Times New Roman Regular" panose="02020603050405020304" charset="0"/>
              </a:rPr>
              <a:t>B</a:t>
            </a:r>
            <a:r>
              <a:rPr lang="zh-CN" altLang="en-US" b="1">
                <a:latin typeface="Times New Roman Regular" panose="02020603050405020304" charset="0"/>
                <a:cs typeface="Times New Roman Regular" panose="02020603050405020304" charset="0"/>
              </a:rPr>
              <a:t>ased CRS</a:t>
            </a:r>
            <a:endParaRPr lang="zh-CN" altLang="en-US" b="1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>
          <a:xfrm>
            <a:off x="838200" y="943248"/>
            <a:ext cx="10515600" cy="482946"/>
          </a:xfrm>
        </p:spPr>
        <p:txBody>
          <a:bodyPr/>
          <a:p>
            <a:r>
              <a:rPr kumimoji="1" lang="en-US" altLang="zh-CN" sz="2800">
                <a:sym typeface="+mn-ea"/>
              </a:rPr>
              <a:t>Knowledge Graph based Semantic Fusion</a:t>
            </a:r>
            <a:endParaRPr kumimoji="1" lang="en-US" altLang="zh-CN" sz="28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2325" y="1820545"/>
            <a:ext cx="8007350" cy="45732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5595" y="1820545"/>
            <a:ext cx="23863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Generated</a:t>
            </a:r>
            <a:r>
              <a:rPr lang="zh-CN" altLang="en-US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-</a:t>
            </a:r>
            <a:r>
              <a:rPr lang="en-US" altLang="zh-CN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B</a:t>
            </a:r>
            <a:r>
              <a:rPr lang="zh-CN" altLang="en-US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ased CRS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660400" y="1734185"/>
            <a:ext cx="1087120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Two key challenges: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The recommended items cannot be always incorporated into the generated replies </a:t>
            </a:r>
            <a:r>
              <a:rPr lang="en-US" altLang="zh-CN" sz="24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precisely and appropriately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. 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Only the items mentioned in </a:t>
            </a:r>
            <a:r>
              <a:rPr lang="en-US" altLang="zh-CN" sz="24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the training corpus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 have a chance to be recommended in the conversation.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660400" y="1888490"/>
            <a:ext cx="1087120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NTRD: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It </a:t>
            </a:r>
            <a:r>
              <a:rPr lang="en-US" altLang="zh-CN" sz="24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decouples 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the dialogue generation from the item recommendation. 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457200" indent="-457200" algn="l">
              <a:buFont typeface="+mj-lt"/>
              <a:buAutoNum type="arabicPeriod" startAt="2"/>
            </a:pPr>
            <a:r>
              <a:rPr lang="en-US" altLang="zh-CN" sz="2400" b="1">
                <a:solidFill>
                  <a:schemeClr val="tx1"/>
                </a:solidFill>
                <a:latin typeface="Times New Roman Bold" panose="02020603050405020304" charset="0"/>
                <a:cs typeface="Times New Roman Bold" panose="02020603050405020304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Response template generator 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adopts an encoder-decoder model to generate a </a:t>
            </a:r>
            <a:r>
              <a:rPr lang="en-US" altLang="zh-CN" sz="2400" b="1" u="sng">
                <a:latin typeface="Times New Roman Bold" panose="02020603050405020304" charset="0"/>
                <a:cs typeface="Times New Roman Bold" panose="02020603050405020304" charset="0"/>
              </a:rPr>
              <a:t>response template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 with </a:t>
            </a:r>
            <a:r>
              <a:rPr lang="en-US" altLang="zh-CN" sz="2400" b="1" u="sng">
                <a:latin typeface="Times New Roman Bold" panose="02020603050405020304" charset="0"/>
                <a:cs typeface="Times New Roman Bold" panose="02020603050405020304" charset="0"/>
              </a:rPr>
              <a:t>slot locations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 tied to target items.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CN" sz="2400" b="1">
                <a:solidFill>
                  <a:schemeClr val="tx1"/>
                </a:solidFill>
                <a:latin typeface="Times New Roman Bold" panose="02020603050405020304" charset="0"/>
                <a:cs typeface="Times New Roman Bold" panose="02020603050405020304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Item selector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  fills in slot locations with the </a:t>
            </a:r>
            <a:r>
              <a:rPr lang="en-US" altLang="zh-CN" sz="2400" b="1" u="sng">
                <a:latin typeface="Times New Roman Bold" panose="02020603050405020304" charset="0"/>
                <a:cs typeface="Times New Roman Bold" panose="02020603050405020304" charset="0"/>
              </a:rPr>
              <a:t>proper items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</a:rPr>
              <a:t> using a sufficient attention mechanism</a:t>
            </a:r>
            <a:endParaRPr lang="en-US" altLang="zh-CN" sz="24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2339</Words>
  <Application>WPS 文字</Application>
  <PresentationFormat/>
  <Paragraphs>152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1" baseType="lpstr">
      <vt:lpstr>Arial</vt:lpstr>
      <vt:lpstr>方正书宋_GBK</vt:lpstr>
      <vt:lpstr>Wingdings</vt:lpstr>
      <vt:lpstr>Gill Sans Ultra Bold</vt:lpstr>
      <vt:lpstr>苹方-简</vt:lpstr>
      <vt:lpstr>微软雅黑</vt:lpstr>
      <vt:lpstr>Times New Roman</vt:lpstr>
      <vt:lpstr>华康俪金黑W8(P)</vt:lpstr>
      <vt:lpstr>Wingdings</vt:lpstr>
      <vt:lpstr>宋体</vt:lpstr>
      <vt:lpstr>仿宋</vt:lpstr>
      <vt:lpstr>方正仿宋_GBK</vt:lpstr>
      <vt:lpstr>汉仪书宋二KW</vt:lpstr>
      <vt:lpstr>汉仪旗黑</vt:lpstr>
      <vt:lpstr>楷体</vt:lpstr>
      <vt:lpstr>汉仪楷体KW</vt:lpstr>
      <vt:lpstr>Times New Roman Regular</vt:lpstr>
      <vt:lpstr>Times New Roman Bold</vt:lpstr>
      <vt:lpstr>微软雅黑</vt:lpstr>
      <vt:lpstr>宋体</vt:lpstr>
      <vt:lpstr>Arial Unicode MS</vt:lpstr>
      <vt:lpstr>等线</vt:lpstr>
      <vt:lpstr>汉仪中等线KW</vt:lpstr>
      <vt:lpstr>楷体</vt:lpstr>
      <vt:lpstr>冬青黑体简体中文</vt:lpstr>
      <vt:lpstr>Office 主题​​</vt:lpstr>
      <vt:lpstr>PowerPoint 演示文稿</vt:lpstr>
      <vt:lpstr>PowerPoint 演示文稿</vt:lpstr>
      <vt:lpstr>Advantages of Conversational Recommendation System</vt:lpstr>
      <vt:lpstr>Conversational Recommendation System</vt:lpstr>
      <vt:lpstr>Conversational Recommendation System</vt:lpstr>
      <vt:lpstr>Conversational Recommender System</vt:lpstr>
      <vt:lpstr>Knowledge Graph based Semantic Fusion</vt:lpstr>
      <vt:lpstr>Introduction</vt:lpstr>
      <vt:lpstr>Introduction</vt:lpstr>
      <vt:lpstr>Model</vt:lpstr>
      <vt:lpstr>Model</vt:lpstr>
      <vt:lpstr>Model</vt:lpstr>
      <vt:lpstr>Model</vt:lpstr>
      <vt:lpstr>Experiments</vt:lpstr>
      <vt:lpstr>Experiments</vt:lpstr>
      <vt:lpstr>Experiments</vt:lpstr>
      <vt:lpstr>Idea</vt:lpstr>
      <vt:lpstr>Advantages of Conversational Recommendation System</vt:lpstr>
      <vt:lpstr>PowerPoint 演示文稿</vt:lpstr>
      <vt:lpstr>PowerPoint 演示文稿</vt:lpstr>
      <vt:lpstr>Knowledge Graph based Semantic Fusion</vt:lpstr>
      <vt:lpstr>Knowledge Graph based Semantic Fusion</vt:lpstr>
      <vt:lpstr>Knowledge Graph based Semantic Fusion</vt:lpstr>
      <vt:lpstr>Knowledge Graph based Semantic Fusion</vt:lpstr>
      <vt:lpstr>Knowledge Graph based Semantic Fusion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zcy</cp:lastModifiedBy>
  <cp:revision>4</cp:revision>
  <dcterms:created xsi:type="dcterms:W3CDTF">2021-12-16T07:38:26Z</dcterms:created>
  <dcterms:modified xsi:type="dcterms:W3CDTF">2021-12-16T07:38:26Z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2052-3.9.1.6204</vt:lpwstr>
  </property>
  <property fmtid="{D5CDD505-2E9C-101B-9397-08002B2CF9AE}" pid="3" name="ICV">
    <vt:lpwstr>4beae89c810f47b6bcc5277867ec171e</vt:lpwstr>
  </property>
</Properties>
</file>